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88" r:id="rId3"/>
    <p:sldId id="289" r:id="rId5"/>
    <p:sldId id="290" r:id="rId6"/>
    <p:sldId id="291" r:id="rId7"/>
    <p:sldId id="292" r:id="rId8"/>
    <p:sldId id="311" r:id="rId9"/>
    <p:sldId id="273" r:id="rId10"/>
    <p:sldId id="272" r:id="rId11"/>
    <p:sldId id="274" r:id="rId12"/>
    <p:sldId id="275" r:id="rId13"/>
    <p:sldId id="305" r:id="rId14"/>
    <p:sldId id="276" r:id="rId15"/>
    <p:sldId id="304" r:id="rId16"/>
    <p:sldId id="282" r:id="rId17"/>
    <p:sldId id="279" r:id="rId18"/>
    <p:sldId id="303" r:id="rId19"/>
  </p:sldIdLst>
  <p:sldSz cx="9144000" cy="51435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41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gs" Target="tags/tag24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p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22520701f4c_0_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" name="Google Shape;22;g22520701f4c_0_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" name="Google Shape;23;g22520701f4c_0_0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" name="Google Shape;44;p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" name="Google Shape;54;p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" name="Google Shape;65;p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" name="Google Shape;76;p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p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Relationship Id="rId3" Type="http://schemas.openxmlformats.org/officeDocument/2006/relationships/image" Target="../media/image33.jpeg"/><Relationship Id="rId2" Type="http://schemas.openxmlformats.org/officeDocument/2006/relationships/tags" Target="../tags/tag14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2.jpeg"/><Relationship Id="rId6" Type="http://schemas.openxmlformats.org/officeDocument/2006/relationships/tags" Target="../tags/tag18.xml"/><Relationship Id="rId5" Type="http://schemas.openxmlformats.org/officeDocument/2006/relationships/image" Target="../media/image25.png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image" Target="../media/image4.png"/><Relationship Id="rId1" Type="http://schemas.openxmlformats.org/officeDocument/2006/relationships/tags" Target="../tags/tag1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7.png"/><Relationship Id="rId6" Type="http://schemas.microsoft.com/office/2007/relationships/media" Target="../media/media2.mp4"/><Relationship Id="rId5" Type="http://schemas.openxmlformats.org/officeDocument/2006/relationships/video" Target="../media/media2.mp4"/><Relationship Id="rId4" Type="http://schemas.openxmlformats.org/officeDocument/2006/relationships/image" Target="../media/image36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9.png"/><Relationship Id="rId7" Type="http://schemas.openxmlformats.org/officeDocument/2006/relationships/tags" Target="../tags/tag21.xml"/><Relationship Id="rId6" Type="http://schemas.microsoft.com/office/2007/relationships/media" Target="../media/media3.mp4"/><Relationship Id="rId5" Type="http://schemas.openxmlformats.org/officeDocument/2006/relationships/video" Target="../media/media3.mp4"/><Relationship Id="rId4" Type="http://schemas.openxmlformats.org/officeDocument/2006/relationships/image" Target="../media/image38.png"/><Relationship Id="rId3" Type="http://schemas.openxmlformats.org/officeDocument/2006/relationships/tags" Target="../tags/tag20.xml"/><Relationship Id="rId2" Type="http://schemas.openxmlformats.org/officeDocument/2006/relationships/image" Target="../media/image4.png"/><Relationship Id="rId1" Type="http://schemas.openxmlformats.org/officeDocument/2006/relationships/tags" Target="../tags/tag19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3.xml"/><Relationship Id="rId2" Type="http://schemas.openxmlformats.org/officeDocument/2006/relationships/image" Target="../media/image4.png"/><Relationship Id="rId1" Type="http://schemas.openxmlformats.org/officeDocument/2006/relationships/tags" Target="../tags/tag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7" Type="http://schemas.openxmlformats.org/officeDocument/2006/relationships/notesSlide" Target="../notesSlides/notesSlide2.xml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18.png"/><Relationship Id="rId14" Type="http://schemas.openxmlformats.org/officeDocument/2006/relationships/image" Target="../media/image17.png"/><Relationship Id="rId13" Type="http://schemas.openxmlformats.org/officeDocument/2006/relationships/image" Target="../media/image16.png"/><Relationship Id="rId12" Type="http://schemas.openxmlformats.org/officeDocument/2006/relationships/image" Target="../media/image15.png"/><Relationship Id="rId11" Type="http://schemas.openxmlformats.org/officeDocument/2006/relationships/image" Target="../media/image14.png"/><Relationship Id="rId10" Type="http://schemas.openxmlformats.org/officeDocument/2006/relationships/image" Target="../media/image13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jpeg"/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4.jpeg"/><Relationship Id="rId3" Type="http://schemas.openxmlformats.org/officeDocument/2006/relationships/image" Target="../media/image23.jpeg"/><Relationship Id="rId2" Type="http://schemas.openxmlformats.org/officeDocument/2006/relationships/image" Target="../media/image4.png"/><Relationship Id="rId1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jpeg"/><Relationship Id="rId2" Type="http://schemas.openxmlformats.org/officeDocument/2006/relationships/image" Target="../media/image2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jpeg"/><Relationship Id="rId8" Type="http://schemas.openxmlformats.org/officeDocument/2006/relationships/tags" Target="../tags/tag4.xml"/><Relationship Id="rId7" Type="http://schemas.openxmlformats.org/officeDocument/2006/relationships/image" Target="../media/image21.jpeg"/><Relationship Id="rId6" Type="http://schemas.openxmlformats.org/officeDocument/2006/relationships/tags" Target="../tags/tag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5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tags" Target="../tags/tag8.xml"/><Relationship Id="rId4" Type="http://schemas.openxmlformats.org/officeDocument/2006/relationships/image" Target="../media/image27.png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tags" Target="../tags/tag12.xml"/><Relationship Id="rId7" Type="http://schemas.openxmlformats.org/officeDocument/2006/relationships/image" Target="../media/image21.jpeg"/><Relationship Id="rId6" Type="http://schemas.openxmlformats.org/officeDocument/2006/relationships/tags" Target="../tags/tag11.xml"/><Relationship Id="rId5" Type="http://schemas.openxmlformats.org/officeDocument/2006/relationships/image" Target="../media/image30.png"/><Relationship Id="rId4" Type="http://schemas.openxmlformats.org/officeDocument/2006/relationships/tags" Target="../tags/tag10.xml"/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32.png"/><Relationship Id="rId10" Type="http://schemas.openxmlformats.org/officeDocument/2006/relationships/tags" Target="../tags/tag13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/>
          <p:nvPr/>
        </p:nvSpPr>
        <p:spPr>
          <a:xfrm>
            <a:off x="366395" y="1824990"/>
            <a:ext cx="3669665" cy="2393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 i="0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</a:pPr>
            <a:r>
              <a:rPr lang="en-US" sz="2800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COMP 90082 </a:t>
            </a:r>
            <a:endParaRPr sz="2800" i="0" u="none" strike="noStrike" cap="none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</a:pPr>
            <a:r>
              <a:rPr lang="en-US" sz="2800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Software Project</a:t>
            </a:r>
            <a:endParaRPr sz="2800" i="0" u="none" strike="noStrike" cap="none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</a:pPr>
            <a:r>
              <a:rPr lang="en-US" sz="2800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FarmBot</a:t>
            </a:r>
            <a:endParaRPr sz="1600" i="0" u="none" strike="noStrike" cap="none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i="0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i="0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18"/>
              <a:buFont typeface="Arial" panose="020B0604020202020204"/>
              <a:buNone/>
            </a:pPr>
            <a:r>
              <a:rPr lang="en-US" sz="1200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Team BoxJelly</a:t>
            </a:r>
            <a:endParaRPr sz="1200" i="0" u="none" strike="noStrike" cap="none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 panose="020B0604020202020204"/>
              <a:buNone/>
            </a:pPr>
            <a:r>
              <a:rPr lang="en-US" sz="1200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Dikai ZHU, Chengtian JIANG, Yuxi HE, </a:t>
            </a:r>
            <a:endParaRPr sz="1200" i="0" u="none" strike="noStrike" cap="none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 panose="020B0604020202020204"/>
              <a:buNone/>
            </a:pPr>
            <a:r>
              <a:rPr lang="en-US" sz="1200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Tingzheng REN, Zhiyu CHEN</a:t>
            </a:r>
            <a:endParaRPr sz="4000" i="0" u="none" strike="noStrike" cap="none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" marR="0" lvl="0" indent="0" algn="l" rtl="0">
              <a:lnSpc>
                <a:spcPct val="77000"/>
              </a:lnSpc>
              <a:spcBef>
                <a:spcPts val="5"/>
              </a:spcBef>
              <a:spcAft>
                <a:spcPts val="0"/>
              </a:spcAft>
              <a:buNone/>
            </a:pPr>
            <a:endParaRPr sz="4000" i="0" u="none" strike="noStrike" cap="none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17" name="Google Shape;17;p1" descr="7b0a20202020227069636672616d65646573223a20222670666d38333230363636333832262673707431333326266264743235333226267764743231313026220a7d0a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993515" y="1129030"/>
            <a:ext cx="4635500" cy="3089275"/>
          </a:xfrm>
          <a:prstGeom prst="rect">
            <a:avLst/>
          </a:prstGeom>
          <a:noFill/>
          <a:ln w="9525" cap="flat" cmpd="sng">
            <a:solidFill>
              <a:schemeClr val="accent1">
                <a:alpha val="4196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" name="Google Shape;18;p1"/>
          <p:cNvSpPr/>
          <p:nvPr/>
        </p:nvSpPr>
        <p:spPr>
          <a:xfrm>
            <a:off x="638810" y="292735"/>
            <a:ext cx="2386965" cy="1307465"/>
          </a:xfrm>
          <a:prstGeom prst="rect">
            <a:avLst/>
          </a:prstGeom>
          <a:solidFill>
            <a:srgbClr val="0A418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9" name="Google Shape;19;p1" descr="Logo_of_the_University_of_Melbourne.sv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67030" y="156210"/>
            <a:ext cx="1356360" cy="1356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 rot="21600000">
            <a:off x="292608" y="239268"/>
            <a:ext cx="8552688" cy="896111"/>
            <a:chOff x="0" y="0"/>
            <a:chExt cx="8552688" cy="896111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8552688" cy="896111"/>
            </a:xfrm>
            <a:prstGeom prst="rect">
              <a:avLst/>
            </a:prstGeom>
          </p:spPr>
        </p:pic>
        <p:sp>
          <p:nvSpPr>
            <p:cNvPr id="13" name="textbox 13"/>
            <p:cNvSpPr/>
            <p:nvPr/>
          </p:nvSpPr>
          <p:spPr>
            <a:xfrm>
              <a:off x="-12700" y="-12700"/>
              <a:ext cx="8578215" cy="99186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2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21000"/>
                </a:lnSpc>
              </a:pPr>
              <a:endParaRPr lang="en-US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96875" algn="l" rtl="0" eaLnBrk="0">
                <a:lnSpc>
                  <a:spcPct val="73000"/>
                </a:lnSpc>
              </a:pPr>
              <a:r>
                <a:rPr lang="en-US" sz="2400" spc="-20" dirty="0">
                  <a:solidFill>
                    <a:srgbClr val="FFFFFF">
                      <a:alpha val="100000"/>
                    </a:srgbClr>
                  </a:solidFill>
                  <a:latin typeface="Arial" panose="020B0604020202020204" pitchFamily="34" charset="0"/>
                  <a:ea typeface="Calibri" panose="020F0502020204030204"/>
                  <a:cs typeface="Arial" panose="020B0604020202020204" pitchFamily="34" charset="0"/>
                </a:rPr>
                <a:t>Project Demo: Deployment</a:t>
              </a: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box 4"/>
          <p:cNvSpPr/>
          <p:nvPr>
            <p:custDataLst>
              <p:tags r:id="rId2"/>
            </p:custDataLst>
          </p:nvPr>
        </p:nvSpPr>
        <p:spPr>
          <a:xfrm>
            <a:off x="464185" y="1349375"/>
            <a:ext cx="3798570" cy="340931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107000"/>
              </a:lnSpc>
            </a:pPr>
            <a:endParaRPr lang="en-US" altLang="en-US" sz="600" dirty="0"/>
          </a:p>
          <a:p>
            <a:pPr marL="298450" indent="-285750" algn="l" rtl="0" eaLnBrk="0">
              <a:lnSpc>
                <a:spcPct val="79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Web-APP</a:t>
            </a:r>
            <a:endParaRPr lang="en-US" sz="1800" dirty="0"/>
          </a:p>
          <a:p>
            <a:pPr marL="12700" algn="l" rtl="0" eaLnBrk="0">
              <a:lnSpc>
                <a:spcPct val="79000"/>
              </a:lnSpc>
              <a:spcBef>
                <a:spcPts val="5"/>
              </a:spcBef>
            </a:pPr>
            <a:endParaRPr lang="en-US" sz="1800" dirty="0"/>
          </a:p>
          <a:p>
            <a:pPr marL="12700" algn="l" rtl="0" eaLnBrk="0">
              <a:lnSpc>
                <a:spcPct val="79000"/>
              </a:lnSpc>
              <a:spcBef>
                <a:spcPts val="5"/>
              </a:spcBef>
            </a:pPr>
            <a:endParaRPr lang="en-US" sz="1800" dirty="0"/>
          </a:p>
          <a:p>
            <a:pPr marL="12700" algn="l" rtl="0" eaLnBrk="0">
              <a:lnSpc>
                <a:spcPct val="79000"/>
              </a:lnSpc>
              <a:spcBef>
                <a:spcPts val="5"/>
              </a:spcBef>
            </a:pPr>
            <a:endParaRPr lang="en-US" sz="1800" dirty="0"/>
          </a:p>
          <a:p>
            <a:pPr marL="12700" algn="l" rtl="0" eaLnBrk="0">
              <a:lnSpc>
                <a:spcPct val="79000"/>
              </a:lnSpc>
              <a:spcBef>
                <a:spcPts val="5"/>
              </a:spcBef>
            </a:pPr>
            <a:endParaRPr lang="en-US" sz="1800" dirty="0"/>
          </a:p>
          <a:p>
            <a:pPr marL="12700" algn="l" rtl="0" eaLnBrk="0">
              <a:lnSpc>
                <a:spcPct val="79000"/>
              </a:lnSpc>
              <a:spcBef>
                <a:spcPts val="5"/>
              </a:spcBef>
            </a:pPr>
            <a:endParaRPr lang="en-US" sz="1800" dirty="0"/>
          </a:p>
          <a:p>
            <a:pPr marL="298450" indent="-285750" algn="l" rtl="0" eaLnBrk="0">
              <a:lnSpc>
                <a:spcPct val="79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Farmbot OS</a:t>
            </a:r>
            <a:endParaRPr lang="en-US" sz="1800" dirty="0"/>
          </a:p>
          <a:p>
            <a:pPr marL="12700" algn="l" rtl="0" eaLnBrk="0">
              <a:lnSpc>
                <a:spcPct val="79000"/>
              </a:lnSpc>
              <a:spcBef>
                <a:spcPts val="5"/>
              </a:spcBef>
            </a:pPr>
            <a:endParaRPr lang="en-US" sz="1800" dirty="0"/>
          </a:p>
          <a:p>
            <a:pPr marL="12700" algn="l" rtl="0" eaLnBrk="0">
              <a:lnSpc>
                <a:spcPct val="79000"/>
              </a:lnSpc>
              <a:spcBef>
                <a:spcPts val="5"/>
              </a:spcBef>
            </a:pPr>
            <a:endParaRPr lang="en-US" sz="1800" dirty="0"/>
          </a:p>
          <a:p>
            <a:pPr marL="12700" algn="l" rtl="0" eaLnBrk="0">
              <a:lnSpc>
                <a:spcPct val="79000"/>
              </a:lnSpc>
              <a:spcBef>
                <a:spcPts val="5"/>
              </a:spcBef>
            </a:pPr>
            <a:endParaRPr lang="en-US" sz="1800" dirty="0"/>
          </a:p>
          <a:p>
            <a:pPr marL="12700" algn="l" rtl="0" eaLnBrk="0">
              <a:lnSpc>
                <a:spcPct val="79000"/>
              </a:lnSpc>
              <a:spcBef>
                <a:spcPts val="5"/>
              </a:spcBef>
            </a:pPr>
            <a:endParaRPr lang="en-US" sz="1800" dirty="0"/>
          </a:p>
          <a:p>
            <a:pPr marL="12700" algn="l" rtl="0" eaLnBrk="0">
              <a:lnSpc>
                <a:spcPct val="79000"/>
              </a:lnSpc>
              <a:spcBef>
                <a:spcPts val="5"/>
              </a:spcBef>
            </a:pPr>
            <a:endParaRPr lang="en-US" sz="1800" dirty="0"/>
          </a:p>
          <a:p>
            <a:pPr marL="298450" indent="-285750" algn="l" rtl="0" eaLnBrk="0">
              <a:lnSpc>
                <a:spcPct val="79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en-US" sz="1800" b="1" dirty="0"/>
              <a:t>Thermal Camera</a:t>
            </a:r>
            <a:endParaRPr lang="en-US" sz="1800" b="1" dirty="0"/>
          </a:p>
        </p:txBody>
      </p:sp>
      <p:pic>
        <p:nvPicPr>
          <p:cNvPr id="2" name="图片 1" descr="camer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755" y="1349375"/>
            <a:ext cx="1997075" cy="1750060"/>
          </a:xfrm>
          <a:prstGeom prst="rect">
            <a:avLst/>
          </a:prstGeom>
        </p:spPr>
      </p:pic>
      <p:pic>
        <p:nvPicPr>
          <p:cNvPr id="5" name="图片 4" descr="camera_connecti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850" y="1767205"/>
            <a:ext cx="2078990" cy="2772410"/>
          </a:xfrm>
          <a:prstGeom prst="rect">
            <a:avLst/>
          </a:prstGeom>
        </p:spPr>
      </p:pic>
      <p:pic>
        <p:nvPicPr>
          <p:cNvPr id="7" name="图片 6" descr="微信截图_202305201106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2120" y="3099435"/>
            <a:ext cx="1997710" cy="18180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6"/>
          <p:cNvGrpSpPr/>
          <p:nvPr/>
        </p:nvGrpSpPr>
        <p:grpSpPr>
          <a:xfrm rot="21600000">
            <a:off x="292608" y="239268"/>
            <a:ext cx="8552688" cy="896111"/>
            <a:chOff x="0" y="0"/>
            <a:chExt cx="8552688" cy="896111"/>
          </a:xfrm>
        </p:grpSpPr>
        <p:pic>
          <p:nvPicPr>
            <p:cNvPr id="12" name="picture 1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8552688" cy="896111"/>
            </a:xfrm>
            <a:prstGeom prst="rect">
              <a:avLst/>
            </a:prstGeom>
          </p:spPr>
        </p:pic>
        <p:sp>
          <p:nvSpPr>
            <p:cNvPr id="13" name="textbox 13"/>
            <p:cNvSpPr/>
            <p:nvPr>
              <p:custDataLst>
                <p:tags r:id="rId3"/>
              </p:custDataLst>
            </p:nvPr>
          </p:nvSpPr>
          <p:spPr>
            <a:xfrm>
              <a:off x="-12700" y="-12700"/>
              <a:ext cx="8578215" cy="991869"/>
            </a:xfrm>
            <a:prstGeom prst="rect">
              <a:avLst/>
            </a:prstGeom>
          </p:spPr>
          <p:txBody>
            <a:bodyPr vert="horz" wrap="square" lIns="0" tIns="0" rIns="0" bIns="0"/>
            <a:p>
              <a:pPr algn="l" rtl="0" eaLnBrk="0">
                <a:lnSpc>
                  <a:spcPct val="12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21000"/>
                </a:lnSpc>
              </a:pPr>
              <a:endParaRPr lang="en-US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96875" algn="l" rtl="0" eaLnBrk="0">
                <a:lnSpc>
                  <a:spcPct val="73000"/>
                </a:lnSpc>
              </a:pPr>
              <a:r>
                <a:rPr lang="en-US" sz="2400" spc="-20" dirty="0">
                  <a:solidFill>
                    <a:srgbClr val="FFFFFF">
                      <a:alpha val="100000"/>
                    </a:srgbClr>
                  </a:solidFill>
                  <a:latin typeface="Arial" panose="020B0604020202020204" pitchFamily="34" charset="0"/>
                  <a:ea typeface="Calibri" panose="020F0502020204030204"/>
                  <a:cs typeface="Arial" panose="020B0604020202020204" pitchFamily="34" charset="0"/>
                </a:rPr>
                <a:t>Project Demo: Information Flow</a:t>
              </a: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" name="图片 7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88315" y="1218565"/>
            <a:ext cx="3757295" cy="3662680"/>
          </a:xfrm>
          <a:prstGeom prst="rect">
            <a:avLst/>
          </a:prstGeom>
        </p:spPr>
      </p:pic>
      <p:pic>
        <p:nvPicPr>
          <p:cNvPr id="3" name="图片 2" descr="FLIR Ax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11505" y="3194050"/>
            <a:ext cx="965835" cy="9658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571365" y="1218565"/>
            <a:ext cx="397256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click button on front end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 request created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3. message broker dispatch request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4. OS receives request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5. OS create a node on AST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6. AST execute to the node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7. Action taken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 rot="21600000">
            <a:off x="292608" y="239268"/>
            <a:ext cx="8552688" cy="896111"/>
            <a:chOff x="0" y="0"/>
            <a:chExt cx="8552688" cy="896111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8552688" cy="896111"/>
            </a:xfrm>
            <a:prstGeom prst="rect">
              <a:avLst/>
            </a:prstGeom>
          </p:spPr>
        </p:pic>
        <p:sp>
          <p:nvSpPr>
            <p:cNvPr id="13" name="textbox 13"/>
            <p:cNvSpPr/>
            <p:nvPr/>
          </p:nvSpPr>
          <p:spPr>
            <a:xfrm>
              <a:off x="-12700" y="-12700"/>
              <a:ext cx="8578215" cy="99186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2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21000"/>
                </a:lnSpc>
              </a:pPr>
              <a:endParaRPr lang="en-US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96875" algn="l" rtl="0" eaLnBrk="0">
                <a:lnSpc>
                  <a:spcPct val="73000"/>
                </a:lnSpc>
              </a:pPr>
              <a:r>
                <a:rPr lang="en-US" sz="2400" spc="-20" dirty="0">
                  <a:solidFill>
                    <a:srgbClr val="FFFFFF">
                      <a:alpha val="100000"/>
                    </a:srgbClr>
                  </a:solidFill>
                  <a:latin typeface="Arial" panose="020B0604020202020204" pitchFamily="34" charset="0"/>
                  <a:ea typeface="Calibri" panose="020F0502020204030204"/>
                  <a:cs typeface="Arial" panose="020B0604020202020204" pitchFamily="34" charset="0"/>
                </a:rPr>
                <a:t>Project Demo</a:t>
              </a: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" name="格式工厂混流 move X+move x+move Y+move y.h264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80585" y="1779905"/>
            <a:ext cx="3858260" cy="2170430"/>
          </a:xfrm>
          <a:prstGeom prst="rect">
            <a:avLst/>
          </a:prstGeom>
        </p:spPr>
      </p:pic>
      <p:pic>
        <p:nvPicPr>
          <p:cNvPr id="2" name="videdeployment~1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3720" y="1780540"/>
            <a:ext cx="3856355" cy="21697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 fullScrn="0">
              <p:cMediaNode>
                <p:cTn id="3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6"/>
          <p:cNvGrpSpPr/>
          <p:nvPr/>
        </p:nvGrpSpPr>
        <p:grpSpPr>
          <a:xfrm rot="21600000">
            <a:off x="292608" y="239268"/>
            <a:ext cx="8552688" cy="896111"/>
            <a:chOff x="0" y="0"/>
            <a:chExt cx="8552688" cy="896111"/>
          </a:xfrm>
        </p:grpSpPr>
        <p:pic>
          <p:nvPicPr>
            <p:cNvPr id="12" name="picture 1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8552688" cy="896111"/>
            </a:xfrm>
            <a:prstGeom prst="rect">
              <a:avLst/>
            </a:prstGeom>
          </p:spPr>
        </p:pic>
        <p:sp>
          <p:nvSpPr>
            <p:cNvPr id="13" name="textbox 13"/>
            <p:cNvSpPr/>
            <p:nvPr>
              <p:custDataLst>
                <p:tags r:id="rId3"/>
              </p:custDataLst>
            </p:nvPr>
          </p:nvSpPr>
          <p:spPr>
            <a:xfrm>
              <a:off x="-12700" y="-12700"/>
              <a:ext cx="8578215" cy="991869"/>
            </a:xfrm>
            <a:prstGeom prst="rect">
              <a:avLst/>
            </a:prstGeom>
          </p:spPr>
          <p:txBody>
            <a:bodyPr vert="horz" wrap="square" lIns="0" tIns="0" rIns="0" bIns="0"/>
            <a:p>
              <a:pPr algn="l" rtl="0" eaLnBrk="0">
                <a:lnSpc>
                  <a:spcPct val="12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21000"/>
                </a:lnSpc>
              </a:pPr>
              <a:endParaRPr lang="en-US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96875" algn="l" rtl="0" eaLnBrk="0">
                <a:lnSpc>
                  <a:spcPct val="73000"/>
                </a:lnSpc>
              </a:pPr>
              <a:r>
                <a:rPr lang="en-US" sz="2400" spc="-20" dirty="0">
                  <a:solidFill>
                    <a:srgbClr val="FFFFFF">
                      <a:alpha val="100000"/>
                    </a:srgbClr>
                  </a:solidFill>
                  <a:latin typeface="Arial" panose="020B0604020202020204" pitchFamily="34" charset="0"/>
                  <a:ea typeface="Calibri" panose="020F0502020204030204"/>
                  <a:cs typeface="Arial" panose="020B0604020202020204" pitchFamily="34" charset="0"/>
                </a:rPr>
                <a:t>Project Demo</a:t>
              </a: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480" y="1981200"/>
            <a:ext cx="4125595" cy="2013585"/>
          </a:xfrm>
          <a:prstGeom prst="rect">
            <a:avLst/>
          </a:prstGeom>
        </p:spPr>
      </p:pic>
      <p:pic>
        <p:nvPicPr>
          <p:cNvPr id="3" name="take pic and send to server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19785" y="1648460"/>
            <a:ext cx="3339465" cy="25914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group 6"/>
          <p:cNvGrpSpPr/>
          <p:nvPr/>
        </p:nvGrpSpPr>
        <p:grpSpPr>
          <a:xfrm rot="21600000">
            <a:off x="292608" y="239268"/>
            <a:ext cx="8552688" cy="896111"/>
            <a:chOff x="0" y="0"/>
            <a:chExt cx="8552688" cy="896111"/>
          </a:xfrm>
        </p:grpSpPr>
        <p:pic>
          <p:nvPicPr>
            <p:cNvPr id="12" name="picture 1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8552688" cy="896111"/>
            </a:xfrm>
            <a:prstGeom prst="rect">
              <a:avLst/>
            </a:prstGeom>
          </p:spPr>
        </p:pic>
        <p:sp>
          <p:nvSpPr>
            <p:cNvPr id="13" name="textbox 13"/>
            <p:cNvSpPr/>
            <p:nvPr>
              <p:custDataLst>
                <p:tags r:id="rId3"/>
              </p:custDataLst>
            </p:nvPr>
          </p:nvSpPr>
          <p:spPr>
            <a:xfrm>
              <a:off x="-12700" y="-12700"/>
              <a:ext cx="8578215" cy="991869"/>
            </a:xfrm>
            <a:prstGeom prst="rect">
              <a:avLst/>
            </a:prstGeom>
          </p:spPr>
          <p:txBody>
            <a:bodyPr vert="horz" wrap="square" lIns="0" tIns="0" rIns="0" bIns="0"/>
            <a:p>
              <a:pPr algn="l" rtl="0" eaLnBrk="0">
                <a:lnSpc>
                  <a:spcPct val="12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21000"/>
                </a:lnSpc>
              </a:pPr>
              <a:endParaRPr lang="en-US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96875" algn="l" rtl="0" eaLnBrk="0">
                <a:lnSpc>
                  <a:spcPct val="73000"/>
                </a:lnSpc>
              </a:pPr>
              <a:r>
                <a:rPr lang="en-US" sz="2400" spc="-20" dirty="0">
                  <a:solidFill>
                    <a:srgbClr val="FFFFFF">
                      <a:alpha val="100000"/>
                    </a:srgbClr>
                  </a:solidFill>
                  <a:latin typeface="Arial" panose="020B0604020202020204" pitchFamily="34" charset="0"/>
                  <a:ea typeface="Calibri" panose="020F0502020204030204"/>
                  <a:cs typeface="Arial" panose="020B0604020202020204" pitchFamily="34" charset="0"/>
                </a:rPr>
                <a:t>Challenges</a:t>
              </a: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55955" y="1627505"/>
            <a:ext cx="786701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Source code is very poorly documented and very complex.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 Thermal Camera provides no User API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3. Many elements in the original web app is hard coded.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4. Farmbot OS provide no SSH nor HDMI.</a:t>
            </a:r>
            <a:endParaRPr lang="en-US" altLang="zh-C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 rot="21600000">
            <a:off x="292608" y="239268"/>
            <a:ext cx="8552688" cy="896111"/>
            <a:chOff x="0" y="0"/>
            <a:chExt cx="8552688" cy="896111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8552688" cy="896111"/>
            </a:xfrm>
            <a:prstGeom prst="rect">
              <a:avLst/>
            </a:prstGeom>
          </p:spPr>
        </p:pic>
        <p:sp>
          <p:nvSpPr>
            <p:cNvPr id="13" name="textbox 13"/>
            <p:cNvSpPr/>
            <p:nvPr/>
          </p:nvSpPr>
          <p:spPr>
            <a:xfrm>
              <a:off x="-12700" y="-12700"/>
              <a:ext cx="8578215" cy="99186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2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21000"/>
                </a:lnSpc>
              </a:pPr>
              <a:endParaRPr lang="en-US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96875" algn="l" rtl="0" eaLnBrk="0">
                <a:lnSpc>
                  <a:spcPct val="73000"/>
                </a:lnSpc>
              </a:pPr>
              <a:r>
                <a:rPr lang="en-US" sz="2400" spc="-20" dirty="0">
                  <a:solidFill>
                    <a:srgbClr val="FFFFFF">
                      <a:alpha val="100000"/>
                    </a:srgbClr>
                  </a:solidFill>
                  <a:latin typeface="Arial" panose="020B0604020202020204" pitchFamily="34" charset="0"/>
                  <a:ea typeface="Calibri" panose="020F0502020204030204"/>
                  <a:cs typeface="Arial" panose="020B0604020202020204" pitchFamily="34" charset="0"/>
                </a:rPr>
                <a:t>Future Development</a:t>
              </a: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24205" y="1830705"/>
            <a:ext cx="780732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Finish Integration (embed scripts into OS)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 Auto convert thermal pictures into thermal data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3. Automatically analysis process with thermal data we got</a:t>
            </a:r>
            <a:endParaRPr lang="en-US" altLang="zh-C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/>
          <p:nvPr/>
        </p:nvSpPr>
        <p:spPr>
          <a:xfrm>
            <a:off x="1242695" y="2320925"/>
            <a:ext cx="3669665" cy="2393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 i="0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" marR="0" lvl="0" indent="0" algn="l" rtl="0">
              <a:lnSpc>
                <a:spcPct val="77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2800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THANK YOU</a:t>
            </a:r>
            <a:r>
              <a:rPr lang="zh-CN" altLang="en-US" sz="2800" i="0" u="none" strike="noStrike" cap="none">
                <a:solidFill>
                  <a:schemeClr val="lt1"/>
                </a:solidFill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！</a:t>
            </a:r>
            <a:endParaRPr lang="zh-CN" altLang="en-US" sz="2800" i="0" u="none" strike="noStrike" cap="none">
              <a:solidFill>
                <a:schemeClr val="lt1"/>
              </a:solidFill>
              <a:latin typeface="Times New Roman" panose="020206030504050203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  <a:p>
            <a:pPr marL="45720" marR="0" lvl="0" indent="0" algn="l" rtl="0">
              <a:lnSpc>
                <a:spcPct val="77000"/>
              </a:lnSpc>
              <a:spcBef>
                <a:spcPts val="5"/>
              </a:spcBef>
              <a:spcAft>
                <a:spcPts val="0"/>
              </a:spcAft>
              <a:buNone/>
            </a:pPr>
            <a:endParaRPr lang="zh-CN" altLang="en-US" sz="2800" i="0" u="none" strike="noStrike" cap="none">
              <a:solidFill>
                <a:schemeClr val="lt1"/>
              </a:solidFill>
              <a:latin typeface="Times New Roman" panose="020206030504050203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  <a:p>
            <a:pPr marL="45720" marR="0" lvl="0" indent="0" algn="l" rtl="0">
              <a:lnSpc>
                <a:spcPct val="77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altLang="zh-CN" sz="2800" i="0" u="none" strike="noStrike" cap="none">
                <a:solidFill>
                  <a:schemeClr val="lt1"/>
                </a:solidFill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Questions</a:t>
            </a:r>
            <a:r>
              <a:rPr lang="zh-CN" altLang="en-US" sz="2800" i="0" u="none" strike="noStrike" cap="none">
                <a:solidFill>
                  <a:schemeClr val="lt1"/>
                </a:solidFill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？</a:t>
            </a:r>
            <a:endParaRPr lang="zh-CN" altLang="en-US" sz="2800" i="0" u="none" strike="noStrike" cap="none">
              <a:solidFill>
                <a:schemeClr val="lt1"/>
              </a:solidFill>
              <a:latin typeface="Times New Roman" panose="020206030504050203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17" name="Google Shape;17;p1" descr="7b0a20202020227069636672616d65646573223a20222670666d38333230363636333832262673707431333326266264743235333226267764743231313026220a7d0a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993515" y="1129030"/>
            <a:ext cx="4635500" cy="3089275"/>
          </a:xfrm>
          <a:prstGeom prst="rect">
            <a:avLst/>
          </a:prstGeom>
          <a:noFill/>
          <a:ln w="9525" cap="flat" cmpd="sng">
            <a:solidFill>
              <a:schemeClr val="accent1">
                <a:alpha val="4196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" name="Google Shape;18;p1"/>
          <p:cNvSpPr/>
          <p:nvPr/>
        </p:nvSpPr>
        <p:spPr>
          <a:xfrm>
            <a:off x="638810" y="292735"/>
            <a:ext cx="2386965" cy="1307465"/>
          </a:xfrm>
          <a:prstGeom prst="rect">
            <a:avLst/>
          </a:prstGeom>
          <a:solidFill>
            <a:srgbClr val="0A418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9" name="Google Shape;19;p1" descr="Logo_of_the_University_of_Melbourne.sv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67030" y="156210"/>
            <a:ext cx="1356360" cy="1356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g22520701f4c_0_0"/>
          <p:cNvGrpSpPr/>
          <p:nvPr/>
        </p:nvGrpSpPr>
        <p:grpSpPr>
          <a:xfrm>
            <a:off x="279908" y="226568"/>
            <a:ext cx="8578200" cy="991800"/>
            <a:chOff x="-12700" y="-12700"/>
            <a:chExt cx="8578200" cy="991800"/>
          </a:xfrm>
        </p:grpSpPr>
        <p:pic>
          <p:nvPicPr>
            <p:cNvPr id="26" name="Google Shape;26;g22520701f4c_0_0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0" y="0"/>
              <a:ext cx="8552688" cy="8961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Google Shape;27;g22520701f4c_0_0"/>
            <p:cNvSpPr/>
            <p:nvPr/>
          </p:nvSpPr>
          <p:spPr>
            <a:xfrm>
              <a:off x="-12700" y="-12700"/>
              <a:ext cx="8578200" cy="99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  <a:p>
              <a:pPr marL="0" marR="0" lvl="0" indent="0" algn="l" rtl="0">
                <a:lnSpc>
                  <a:spcPct val="12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  <a:p>
              <a:pPr marL="396875" marR="0" lvl="0" indent="0" algn="l" rtl="0">
                <a:lnSpc>
                  <a:spcPct val="7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FF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Project members</a:t>
              </a:r>
              <a:endParaRPr sz="240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pic>
        <p:nvPicPr>
          <p:cNvPr id="28" name="Google Shape;28;g22520701f4c_0_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312300" y="1263775"/>
            <a:ext cx="916100" cy="109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g22520701f4c_0_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22063" y="1328650"/>
            <a:ext cx="130492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g22520701f4c_0_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725350" y="1218375"/>
            <a:ext cx="868543" cy="109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g22520701f4c_0_0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834750" y="1328650"/>
            <a:ext cx="121920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g22520701f4c_0_0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659902" y="4296000"/>
            <a:ext cx="1132775" cy="56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g22520701f4c_0_0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774538" y="2960516"/>
            <a:ext cx="799950" cy="105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g22520701f4c_0_0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2370375" y="2928747"/>
            <a:ext cx="799950" cy="1123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g22520701f4c_0_0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2020513" y="4296000"/>
            <a:ext cx="1499667" cy="56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g22520701f4c_0_0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3966200" y="2923550"/>
            <a:ext cx="868550" cy="11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g22520701f4c_0_0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3748013" y="4298751"/>
            <a:ext cx="1304925" cy="556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g22520701f4c_0_0"/>
          <p:cNvPicPr preferRelativeResize="0"/>
          <p:nvPr/>
        </p:nvPicPr>
        <p:blipFill>
          <a:blip r:embed="rId12"/>
          <a:stretch>
            <a:fillRect/>
          </a:stretch>
        </p:blipFill>
        <p:spPr>
          <a:xfrm>
            <a:off x="5630619" y="2960525"/>
            <a:ext cx="822999" cy="105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g22520701f4c_0_0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5280799" y="4271937"/>
            <a:ext cx="1444550" cy="61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g22520701f4c_0_0"/>
          <p:cNvPicPr preferRelativeResize="0"/>
          <p:nvPr/>
        </p:nvPicPr>
        <p:blipFill>
          <a:blip r:embed="rId14"/>
          <a:stretch>
            <a:fillRect/>
          </a:stretch>
        </p:blipFill>
        <p:spPr>
          <a:xfrm>
            <a:off x="7249500" y="2955325"/>
            <a:ext cx="736071" cy="105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g22520701f4c_0_0"/>
          <p:cNvPicPr preferRelativeResize="0"/>
          <p:nvPr/>
        </p:nvPicPr>
        <p:blipFill>
          <a:blip r:embed="rId15"/>
          <a:stretch>
            <a:fillRect/>
          </a:stretch>
        </p:blipFill>
        <p:spPr>
          <a:xfrm>
            <a:off x="6953200" y="4271925"/>
            <a:ext cx="1260299" cy="5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2"/>
          <p:cNvGrpSpPr/>
          <p:nvPr/>
        </p:nvGrpSpPr>
        <p:grpSpPr>
          <a:xfrm>
            <a:off x="0" y="0"/>
            <a:ext cx="9144000" cy="5143500"/>
            <a:chOff x="0" y="0"/>
            <a:chExt cx="14400" cy="8100"/>
          </a:xfrm>
        </p:grpSpPr>
        <p:pic>
          <p:nvPicPr>
            <p:cNvPr id="47" name="Google Shape;47;p2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0" y="0"/>
              <a:ext cx="14400" cy="8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" name="Google Shape;48;p2"/>
            <p:cNvSpPr/>
            <p:nvPr/>
          </p:nvSpPr>
          <p:spPr>
            <a:xfrm>
              <a:off x="1006" y="461"/>
              <a:ext cx="3759" cy="2059"/>
            </a:xfrm>
            <a:prstGeom prst="rect">
              <a:avLst/>
            </a:prstGeom>
            <a:solidFill>
              <a:srgbClr val="0A418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9" name="Google Shape;49;p2"/>
          <p:cNvSpPr/>
          <p:nvPr/>
        </p:nvSpPr>
        <p:spPr>
          <a:xfrm>
            <a:off x="4308475" y="1375410"/>
            <a:ext cx="4063365" cy="2690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 i="0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502920" marR="0" lvl="0" indent="-457200" algn="l" rtl="0">
              <a:lnSpc>
                <a:spcPct val="117000"/>
              </a:lnSpc>
              <a:spcBef>
                <a:spcPts val="5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 panose="02020603050405020304"/>
              <a:buChar char="•"/>
            </a:pPr>
            <a:r>
              <a:rPr lang="en-US" sz="2400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Background</a:t>
            </a:r>
            <a:endParaRPr sz="2400" i="0" u="none" strike="noStrike" cap="none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502920" marR="0" lvl="0" indent="-457200" algn="l" rtl="0">
              <a:lnSpc>
                <a:spcPct val="117000"/>
              </a:lnSpc>
              <a:spcBef>
                <a:spcPts val="5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 panose="02020603050405020304"/>
              <a:buChar char="•"/>
            </a:pPr>
            <a:r>
              <a:rPr lang="en-US" sz="2400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Project Goals</a:t>
            </a:r>
            <a:endParaRPr sz="2400" i="0" u="none" strike="noStrike" cap="none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502920" marR="0" lvl="0" indent="-457200" algn="l" rtl="0">
              <a:lnSpc>
                <a:spcPct val="117000"/>
              </a:lnSpc>
              <a:spcBef>
                <a:spcPts val="5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 panose="02020603050405020304"/>
              <a:buChar char="•"/>
            </a:pPr>
            <a:r>
              <a:rPr lang="en-US" sz="2400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Technologies</a:t>
            </a:r>
            <a:endParaRPr sz="2400" i="0" u="none" strike="noStrike" cap="none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502920" marR="0" lvl="0" indent="-457200" algn="l" rtl="0">
              <a:lnSpc>
                <a:spcPct val="117000"/>
              </a:lnSpc>
              <a:spcBef>
                <a:spcPts val="5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 panose="02020603050405020304"/>
              <a:buChar char="•"/>
            </a:pPr>
            <a:r>
              <a:rPr lang="en-US" sz="2400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Project Demo</a:t>
            </a:r>
            <a:endParaRPr sz="2400" i="0" u="none" strike="noStrike" cap="none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502920" marR="0" lvl="0" indent="-457200" algn="l" rtl="0">
              <a:lnSpc>
                <a:spcPct val="117000"/>
              </a:lnSpc>
              <a:spcBef>
                <a:spcPts val="5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 panose="02020603050405020304"/>
              <a:buChar char="•"/>
            </a:pPr>
            <a:r>
              <a:rPr lang="en-US" sz="2400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Future development</a:t>
            </a:r>
            <a:endParaRPr sz="2400" i="0" u="none" strike="noStrike" cap="none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502920" marR="0" lvl="0" indent="-304800" algn="l" rtl="0">
              <a:lnSpc>
                <a:spcPct val="117000"/>
              </a:lnSpc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sz="2400" i="0" u="none" strike="noStrike" cap="none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502920" marR="0" lvl="0" indent="-304800" algn="l" rtl="0">
              <a:lnSpc>
                <a:spcPct val="117000"/>
              </a:lnSpc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sz="2400" i="0" u="none" strike="noStrike" cap="none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502920" marR="0" lvl="0" indent="-304800" algn="l" rtl="0">
              <a:lnSpc>
                <a:spcPct val="77000"/>
              </a:lnSpc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sz="2400" i="0" u="none" strike="noStrike" cap="none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502920" marR="0" lvl="0" indent="-304800" algn="l" rtl="0">
              <a:lnSpc>
                <a:spcPct val="77000"/>
              </a:lnSpc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sz="2400" i="0" u="none" strike="noStrike" cap="none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" marR="0" lvl="0" indent="0" algn="l" rtl="0">
              <a:lnSpc>
                <a:spcPct val="77000"/>
              </a:lnSpc>
              <a:spcBef>
                <a:spcPts val="5"/>
              </a:spcBef>
              <a:spcAft>
                <a:spcPts val="0"/>
              </a:spcAft>
              <a:buNone/>
            </a:pPr>
            <a:endParaRPr sz="2400" i="0" u="none" strike="noStrike" cap="none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" marR="0" lvl="0" indent="0" algn="l" rtl="0">
              <a:lnSpc>
                <a:spcPct val="77000"/>
              </a:lnSpc>
              <a:spcBef>
                <a:spcPts val="5"/>
              </a:spcBef>
              <a:spcAft>
                <a:spcPts val="0"/>
              </a:spcAft>
              <a:buNone/>
            </a:pPr>
            <a:endParaRPr sz="2400" i="0" u="none" strike="noStrike" cap="none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0" name="Google Shape;50;p2"/>
          <p:cNvSpPr txBox="1"/>
          <p:nvPr/>
        </p:nvSpPr>
        <p:spPr>
          <a:xfrm>
            <a:off x="638810" y="2381885"/>
            <a:ext cx="29541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96875" marR="0" lvl="0" indent="0" algn="l" rtl="0">
              <a:lnSpc>
                <a:spcPct val="7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i="0" u="none" strike="noStrike" cap="none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CONTENTS</a:t>
            </a:r>
            <a:endParaRPr sz="3500" i="0" u="none" strike="noStrike" cap="none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51" name="Google Shape;51;p2" descr="Logo_of_the_University_of_Melbourne.sv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7030" y="156210"/>
            <a:ext cx="1356360" cy="1356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"/>
          <p:cNvSpPr/>
          <p:nvPr/>
        </p:nvSpPr>
        <p:spPr>
          <a:xfrm>
            <a:off x="464185" y="1349375"/>
            <a:ext cx="4761865" cy="3409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i="0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69900" marR="0" lvl="0" indent="0" algn="l" rtl="0">
              <a:lnSpc>
                <a:spcPct val="129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What is F</a:t>
            </a:r>
            <a:r>
              <a:rPr lang="en-US" sz="18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ar</a:t>
            </a:r>
            <a:r>
              <a:rPr lang="en-US" sz="1800" b="1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mbot Project?</a:t>
            </a:r>
            <a:endParaRPr sz="1800" b="1" i="0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755650" marR="0" lvl="1" indent="-285750" algn="l" rtl="0">
              <a:lnSpc>
                <a:spcPct val="120000"/>
              </a:lnSpc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 panose="02020603050405020304"/>
              <a:buChar char="•"/>
            </a:pPr>
            <a:r>
              <a:rPr lang="en-US" sz="180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 robot make farming easier!</a:t>
            </a:r>
            <a:endParaRPr sz="1800" i="0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755650" marR="0" lvl="1" indent="-285750" algn="l" rtl="0">
              <a:lnSpc>
                <a:spcPct val="120000"/>
              </a:lnSpc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 panose="02020603050405020304"/>
              <a:buChar char="•"/>
            </a:pPr>
            <a:r>
              <a:rPr lang="en-US" sz="180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Automatically plant caring and data collecting</a:t>
            </a:r>
            <a:endParaRPr sz="1800" i="0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755650" marR="0" lvl="1" indent="-171450" algn="l" rtl="0">
              <a:lnSpc>
                <a:spcPct val="120000"/>
              </a:lnSpc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i="0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2700" marR="0" lvl="0" indent="0" algn="l" rtl="0">
              <a:lnSpc>
                <a:spcPct val="129000"/>
              </a:lnSpc>
              <a:spcBef>
                <a:spcPts val="5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2700" marR="0" lvl="0" indent="0" algn="l" rtl="0">
              <a:lnSpc>
                <a:spcPct val="129000"/>
              </a:lnSpc>
              <a:spcBef>
                <a:spcPts val="5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grpSp>
        <p:nvGrpSpPr>
          <p:cNvPr id="57" name="Google Shape;57;p3"/>
          <p:cNvGrpSpPr/>
          <p:nvPr/>
        </p:nvGrpSpPr>
        <p:grpSpPr>
          <a:xfrm>
            <a:off x="279908" y="226568"/>
            <a:ext cx="8578215" cy="991869"/>
            <a:chOff x="-12700" y="-12700"/>
            <a:chExt cx="8578215" cy="991869"/>
          </a:xfrm>
        </p:grpSpPr>
        <p:pic>
          <p:nvPicPr>
            <p:cNvPr id="58" name="Google Shape;58;p3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0" y="0"/>
              <a:ext cx="8552688" cy="8961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" name="Google Shape;59;p3"/>
            <p:cNvSpPr/>
            <p:nvPr/>
          </p:nvSpPr>
          <p:spPr>
            <a:xfrm>
              <a:off x="-12700" y="-12700"/>
              <a:ext cx="8578215" cy="9918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  <a:p>
              <a:pPr marL="0" marR="0" lvl="0" indent="0" algn="l" rtl="0">
                <a:lnSpc>
                  <a:spcPct val="12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  <a:p>
              <a:pPr marL="396875" marR="0" lvl="0" indent="0" algn="l" rtl="0">
                <a:lnSpc>
                  <a:spcPct val="7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i="0" u="none" strike="noStrike" cap="none">
                  <a:solidFill>
                    <a:srgbClr val="FFFFFF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rPr>
                <a:t>Background</a:t>
              </a:r>
              <a:endParaRPr sz="240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pic>
        <p:nvPicPr>
          <p:cNvPr id="60" name="Google Shape;60;p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997575" y="1443990"/>
            <a:ext cx="2221230" cy="33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3" descr="微信图片_2023051821342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24705" y="2998280"/>
            <a:ext cx="2294891" cy="1721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3" descr="Hardware"/>
          <p:cNvPicPr preferRelativeResize="0"/>
          <p:nvPr/>
        </p:nvPicPr>
        <p:blipFill rotWithShape="1">
          <a:blip r:embed="rId4"/>
          <a:srcRect t="8255" b="12529"/>
          <a:stretch>
            <a:fillRect/>
          </a:stretch>
        </p:blipFill>
        <p:spPr>
          <a:xfrm>
            <a:off x="3570610" y="3052445"/>
            <a:ext cx="1615440" cy="1706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4" descr="FLIR Ax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170680" y="2103120"/>
            <a:ext cx="2562860" cy="25628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" name="Google Shape;68;p4"/>
          <p:cNvGrpSpPr/>
          <p:nvPr/>
        </p:nvGrpSpPr>
        <p:grpSpPr>
          <a:xfrm>
            <a:off x="279908" y="226568"/>
            <a:ext cx="8578215" cy="991869"/>
            <a:chOff x="-12700" y="-12700"/>
            <a:chExt cx="8578215" cy="991869"/>
          </a:xfrm>
        </p:grpSpPr>
        <p:pic>
          <p:nvPicPr>
            <p:cNvPr id="69" name="Google Shape;69;p4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0" y="0"/>
              <a:ext cx="8552688" cy="8961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" name="Google Shape;70;p4"/>
            <p:cNvSpPr/>
            <p:nvPr/>
          </p:nvSpPr>
          <p:spPr>
            <a:xfrm>
              <a:off x="-12700" y="-12700"/>
              <a:ext cx="8578215" cy="9918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l" rtl="0">
                <a:lnSpc>
                  <a:spcPct val="12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457200" algn="l" rtl="0">
                <a:lnSpc>
                  <a:spcPct val="7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Project Goals</a:t>
              </a:r>
              <a:endPara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71" name="Google Shape;71;p4"/>
          <p:cNvSpPr/>
          <p:nvPr/>
        </p:nvSpPr>
        <p:spPr>
          <a:xfrm>
            <a:off x="669035" y="1146525"/>
            <a:ext cx="4761900" cy="3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i="0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69900" marR="0" lvl="0" indent="0" algn="l" rtl="0">
              <a:lnSpc>
                <a:spcPct val="129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300" b="1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Integration of a Thermal Camera </a:t>
            </a:r>
            <a:r>
              <a:rPr lang="en-US" sz="13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(self-established Ethernet connection)</a:t>
            </a:r>
            <a:endParaRPr sz="1300" b="1" i="0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755650" marR="0" lvl="1" indent="-254000" algn="l" rtl="0">
              <a:lnSpc>
                <a:spcPct val="120000"/>
              </a:lnSpc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 panose="02020603050405020304"/>
              <a:buChar char="•"/>
            </a:pPr>
            <a:r>
              <a:rPr lang="en-US" sz="1300" b="1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why</a:t>
            </a:r>
            <a:endParaRPr sz="1300" b="1" i="0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371600" marR="0" lvl="0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 panose="02020603050405020304"/>
              <a:buAutoNum type="arabicPeriod"/>
            </a:pPr>
            <a:r>
              <a:rPr lang="en-US" sz="11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Temperature monitoring</a:t>
            </a:r>
            <a:endParaRPr sz="11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371600" marR="0" lvl="0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 panose="02020603050405020304"/>
              <a:buAutoNum type="arabicPeriod"/>
            </a:pPr>
            <a:r>
              <a:rPr lang="en-US" sz="11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Disease and pest diagnosis</a:t>
            </a:r>
            <a:endParaRPr sz="11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371600" marR="0" lvl="0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 panose="02020603050405020304"/>
              <a:buAutoNum type="arabicPeriod"/>
            </a:pPr>
            <a:r>
              <a:rPr lang="en-US" sz="11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Irrigation optimization</a:t>
            </a:r>
            <a:endParaRPr sz="11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371600" marR="0" lvl="0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 panose="02020603050405020304"/>
              <a:buAutoNum type="arabicPeriod"/>
            </a:pPr>
            <a:r>
              <a:rPr lang="en-US" sz="11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Thermal energy utilization</a:t>
            </a:r>
            <a:endParaRPr sz="11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371600" marR="0" lvl="0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 panose="02020603050405020304"/>
              <a:buAutoNum type="arabicPeriod"/>
            </a:pPr>
            <a:r>
              <a:rPr lang="en-US" sz="11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Data analysis and </a:t>
            </a:r>
            <a:r>
              <a:rPr lang="en-US" sz="11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decision support</a:t>
            </a:r>
            <a:endParaRPr sz="11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755650" marR="0" lvl="1" indent="-241300" algn="l" rtl="0">
              <a:lnSpc>
                <a:spcPct val="120000"/>
              </a:lnSpc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 panose="02020603050405020304"/>
              <a:buChar char="•"/>
            </a:pPr>
            <a:r>
              <a:rPr lang="en-US" sz="1100" b="1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Power of Thermal Cameras</a:t>
            </a:r>
            <a:endParaRPr sz="110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371600" marR="0" lvl="0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 panose="02020603050405020304"/>
              <a:buAutoNum type="arabicPeriod"/>
            </a:pPr>
            <a:r>
              <a:rPr lang="en-US" sz="11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Plant health monitoring</a:t>
            </a:r>
            <a:endParaRPr sz="11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371600" marR="0" lvl="0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 panose="02020603050405020304"/>
              <a:buAutoNum type="arabicPeriod"/>
            </a:pPr>
            <a:r>
              <a:rPr lang="en-US" sz="11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Irrigation optimization</a:t>
            </a:r>
            <a:endParaRPr sz="11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371600" marR="0" lvl="0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 panose="02020603050405020304"/>
              <a:buAutoNum type="arabicPeriod"/>
            </a:pPr>
            <a:r>
              <a:rPr lang="en-US" sz="11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precision farming</a:t>
            </a:r>
            <a:endParaRPr sz="11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371600" marR="0" lvl="0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 panose="02020603050405020304"/>
              <a:buAutoNum type="arabicPeriod"/>
            </a:pPr>
            <a:r>
              <a:rPr lang="en-US" sz="11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Crop maturity assessment</a:t>
            </a:r>
            <a:endParaRPr sz="11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371600" marR="0" lvl="0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 panose="02020603050405020304"/>
              <a:buAutoNum type="arabicPeriod"/>
            </a:pPr>
            <a:r>
              <a:rPr lang="en-US" sz="11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Environmental monitoring</a:t>
            </a:r>
            <a:endParaRPr sz="11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5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5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2700" marR="0" lvl="0" indent="0" algn="l" rtl="0">
              <a:lnSpc>
                <a:spcPct val="129000"/>
              </a:lnSpc>
              <a:spcBef>
                <a:spcPts val="5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2700" marR="0" lvl="0" indent="0" algn="l" rtl="0">
              <a:lnSpc>
                <a:spcPct val="129000"/>
              </a:lnSpc>
              <a:spcBef>
                <a:spcPts val="5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2" name="Google Shape;72;p4" descr="img_20000104_084044_66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150610" y="1583690"/>
            <a:ext cx="2129790" cy="1597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4" descr="微信图片_20230518213515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292215" y="3279775"/>
            <a:ext cx="1988185" cy="1742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5"/>
          <p:cNvGrpSpPr/>
          <p:nvPr/>
        </p:nvGrpSpPr>
        <p:grpSpPr>
          <a:xfrm>
            <a:off x="279908" y="226568"/>
            <a:ext cx="8578215" cy="991869"/>
            <a:chOff x="-12700" y="-12700"/>
            <a:chExt cx="8578215" cy="991869"/>
          </a:xfrm>
        </p:grpSpPr>
        <p:pic>
          <p:nvPicPr>
            <p:cNvPr id="79" name="Google Shape;79;p5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0" y="0"/>
              <a:ext cx="8552688" cy="8961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" name="Google Shape;80;p5"/>
            <p:cNvSpPr/>
            <p:nvPr/>
          </p:nvSpPr>
          <p:spPr>
            <a:xfrm>
              <a:off x="-12700" y="-12700"/>
              <a:ext cx="8578215" cy="9918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l" rtl="0">
                <a:lnSpc>
                  <a:spcPct val="12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396875" marR="0" lvl="0" indent="0" algn="l" rtl="0">
                <a:lnSpc>
                  <a:spcPct val="7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Technologies</a:t>
              </a:r>
              <a:endPara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81" name="Google Shape;81;p5"/>
          <p:cNvSpPr/>
          <p:nvPr/>
        </p:nvSpPr>
        <p:spPr>
          <a:xfrm>
            <a:off x="464185" y="1349375"/>
            <a:ext cx="3798570" cy="3409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i="0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2700" marR="0" lvl="0" indent="0" algn="l" rtl="0">
              <a:lnSpc>
                <a:spcPct val="79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What composed the Farmbot Project?</a:t>
            </a:r>
            <a:endParaRPr sz="1800" b="1" i="0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79000"/>
              </a:lnSpc>
              <a:spcBef>
                <a:spcPts val="5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marR="0" lvl="0" indent="-342900" algn="l" rtl="0">
              <a:lnSpc>
                <a:spcPct val="79000"/>
              </a:lnSpc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 panose="02020603050405020304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Farmbot arm Raspberry Pi and Farmduino</a:t>
            </a: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2700" marR="0" lvl="0" indent="0" algn="l" rtl="0">
              <a:lnSpc>
                <a:spcPct val="79000"/>
              </a:lnSpc>
              <a:spcBef>
                <a:spcPts val="5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marR="0" lvl="0" indent="-342900" algn="l" rtl="0">
              <a:lnSpc>
                <a:spcPct val="79000"/>
              </a:lnSpc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 panose="02020603050405020304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Front-end: typescript</a:t>
            </a: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914400" marR="0" lvl="0" indent="0" algn="l" rtl="0">
              <a:lnSpc>
                <a:spcPct val="79000"/>
              </a:lnSpc>
              <a:spcBef>
                <a:spcPts val="5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marR="0" lvl="0" indent="-342900" algn="l" rtl="0">
              <a:lnSpc>
                <a:spcPct val="79000"/>
              </a:lnSpc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 panose="02020603050405020304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Database: postgresql</a:t>
            </a: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914400" marR="0" lvl="0" indent="0" algn="l" rtl="0">
              <a:lnSpc>
                <a:spcPct val="79000"/>
              </a:lnSpc>
              <a:spcBef>
                <a:spcPts val="5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marR="0" lvl="0" indent="-342900" algn="l" rtl="0">
              <a:lnSpc>
                <a:spcPct val="79000"/>
              </a:lnSpc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 panose="02020603050405020304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Back-end: flask</a:t>
            </a: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914400" marR="0" lvl="0" indent="0" algn="l" rtl="0">
              <a:lnSpc>
                <a:spcPct val="79000"/>
              </a:lnSpc>
              <a:spcBef>
                <a:spcPts val="5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marR="0" lvl="0" indent="-342900" algn="l" rtl="0">
              <a:lnSpc>
                <a:spcPct val="79000"/>
              </a:lnSpc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 panose="02020603050405020304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OS: erlang, nerves and elixir</a:t>
            </a: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marR="0" lvl="0" indent="0" algn="l" rtl="0">
              <a:lnSpc>
                <a:spcPct val="79000"/>
              </a:lnSpc>
              <a:spcBef>
                <a:spcPts val="5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82" name="Google Shape;82;p5" descr="图片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993640" y="1349375"/>
            <a:ext cx="3604260" cy="3513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5" descr="Hardware"/>
          <p:cNvPicPr preferRelativeResize="0"/>
          <p:nvPr/>
        </p:nvPicPr>
        <p:blipFill rotWithShape="1">
          <a:blip r:embed="rId3"/>
          <a:srcRect t="8255" b="12529"/>
          <a:stretch>
            <a:fillRect/>
          </a:stretch>
        </p:blipFill>
        <p:spPr>
          <a:xfrm>
            <a:off x="3575881" y="2366716"/>
            <a:ext cx="1301549" cy="137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 rot="21600000">
            <a:off x="292608" y="239268"/>
            <a:ext cx="8552688" cy="896111"/>
            <a:chOff x="0" y="0"/>
            <a:chExt cx="8552688" cy="896111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8552688" cy="896111"/>
            </a:xfrm>
            <a:prstGeom prst="rect">
              <a:avLst/>
            </a:prstGeom>
          </p:spPr>
        </p:pic>
        <p:sp>
          <p:nvSpPr>
            <p:cNvPr id="13" name="textbox 13"/>
            <p:cNvSpPr/>
            <p:nvPr/>
          </p:nvSpPr>
          <p:spPr>
            <a:xfrm>
              <a:off x="-12700" y="-12700"/>
              <a:ext cx="8578215" cy="99186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2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21000"/>
                </a:lnSpc>
              </a:pPr>
              <a:endParaRPr lang="en-US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96875" algn="l" rtl="0" eaLnBrk="0">
                <a:lnSpc>
                  <a:spcPct val="73000"/>
                </a:lnSpc>
              </a:pPr>
              <a:r>
                <a:rPr lang="en-US" sz="2400" spc="-20" dirty="0">
                  <a:solidFill>
                    <a:srgbClr val="FFFFFF">
                      <a:alpha val="100000"/>
                    </a:srgbClr>
                  </a:solidFill>
                  <a:latin typeface="Arial" panose="020B0604020202020204" pitchFamily="34" charset="0"/>
                  <a:ea typeface="Calibri" panose="020F0502020204030204"/>
                  <a:cs typeface="Arial" panose="020B0604020202020204" pitchFamily="34" charset="0"/>
                </a:rPr>
                <a:t>Project Demo: Deployment</a:t>
              </a: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textbox 4"/>
          <p:cNvSpPr/>
          <p:nvPr>
            <p:custDataLst>
              <p:tags r:id="rId2"/>
            </p:custDataLst>
          </p:nvPr>
        </p:nvSpPr>
        <p:spPr>
          <a:xfrm>
            <a:off x="464185" y="1349375"/>
            <a:ext cx="3798570" cy="340931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107000"/>
              </a:lnSpc>
            </a:pPr>
            <a:endParaRPr lang="en-US" altLang="en-US" sz="600" dirty="0"/>
          </a:p>
          <a:p>
            <a:pPr marL="298450" indent="-285750" algn="l" rtl="0" eaLnBrk="0">
              <a:lnSpc>
                <a:spcPct val="79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Web-APP</a:t>
            </a:r>
            <a:endParaRPr lang="en-US" sz="1800" dirty="0"/>
          </a:p>
          <a:p>
            <a:pPr marL="12700" algn="l" rtl="0" eaLnBrk="0">
              <a:lnSpc>
                <a:spcPct val="79000"/>
              </a:lnSpc>
              <a:spcBef>
                <a:spcPts val="5"/>
              </a:spcBef>
            </a:pPr>
            <a:endParaRPr lang="en-US" sz="1800" dirty="0"/>
          </a:p>
          <a:p>
            <a:pPr marL="12700" algn="l" rtl="0" eaLnBrk="0">
              <a:lnSpc>
                <a:spcPct val="79000"/>
              </a:lnSpc>
              <a:spcBef>
                <a:spcPts val="5"/>
              </a:spcBef>
            </a:pPr>
            <a:endParaRPr lang="en-US" sz="1800" dirty="0"/>
          </a:p>
          <a:p>
            <a:pPr marL="12700" algn="l" rtl="0" eaLnBrk="0">
              <a:lnSpc>
                <a:spcPct val="79000"/>
              </a:lnSpc>
              <a:spcBef>
                <a:spcPts val="5"/>
              </a:spcBef>
            </a:pPr>
            <a:endParaRPr lang="en-US" sz="1800" dirty="0"/>
          </a:p>
          <a:p>
            <a:pPr marL="12700" algn="l" rtl="0" eaLnBrk="0">
              <a:lnSpc>
                <a:spcPct val="79000"/>
              </a:lnSpc>
              <a:spcBef>
                <a:spcPts val="5"/>
              </a:spcBef>
            </a:pPr>
            <a:endParaRPr lang="en-US" sz="1800" dirty="0"/>
          </a:p>
          <a:p>
            <a:pPr marL="12700" algn="l" rtl="0" eaLnBrk="0">
              <a:lnSpc>
                <a:spcPct val="79000"/>
              </a:lnSpc>
              <a:spcBef>
                <a:spcPts val="5"/>
              </a:spcBef>
            </a:pPr>
            <a:endParaRPr lang="en-US" sz="1800" dirty="0"/>
          </a:p>
          <a:p>
            <a:pPr marL="298450" indent="-285750" algn="l" rtl="0" eaLnBrk="0">
              <a:lnSpc>
                <a:spcPct val="79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Farmbot OS</a:t>
            </a:r>
            <a:endParaRPr lang="en-US" sz="1800" dirty="0"/>
          </a:p>
          <a:p>
            <a:pPr marL="12700" algn="l" rtl="0" eaLnBrk="0">
              <a:lnSpc>
                <a:spcPct val="79000"/>
              </a:lnSpc>
              <a:spcBef>
                <a:spcPts val="5"/>
              </a:spcBef>
            </a:pPr>
            <a:endParaRPr lang="en-US" sz="1800" dirty="0"/>
          </a:p>
          <a:p>
            <a:pPr marL="12700" algn="l" rtl="0" eaLnBrk="0">
              <a:lnSpc>
                <a:spcPct val="79000"/>
              </a:lnSpc>
              <a:spcBef>
                <a:spcPts val="5"/>
              </a:spcBef>
            </a:pPr>
            <a:endParaRPr lang="en-US" sz="1800" dirty="0"/>
          </a:p>
          <a:p>
            <a:pPr marL="12700" algn="l" rtl="0" eaLnBrk="0">
              <a:lnSpc>
                <a:spcPct val="79000"/>
              </a:lnSpc>
              <a:spcBef>
                <a:spcPts val="5"/>
              </a:spcBef>
            </a:pPr>
            <a:endParaRPr lang="en-US" sz="1800" dirty="0"/>
          </a:p>
          <a:p>
            <a:pPr marL="12700" algn="l" rtl="0" eaLnBrk="0">
              <a:lnSpc>
                <a:spcPct val="79000"/>
              </a:lnSpc>
              <a:spcBef>
                <a:spcPts val="5"/>
              </a:spcBef>
            </a:pPr>
            <a:endParaRPr lang="en-US" sz="1800" dirty="0"/>
          </a:p>
          <a:p>
            <a:pPr marL="12700" algn="l" rtl="0" eaLnBrk="0">
              <a:lnSpc>
                <a:spcPct val="79000"/>
              </a:lnSpc>
              <a:spcBef>
                <a:spcPts val="5"/>
              </a:spcBef>
            </a:pPr>
            <a:endParaRPr lang="en-US" sz="1800" dirty="0"/>
          </a:p>
          <a:p>
            <a:pPr marL="298450" indent="-285750" algn="l" rtl="0" eaLnBrk="0">
              <a:lnSpc>
                <a:spcPct val="79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Thermal Camera</a:t>
            </a:r>
            <a:endParaRPr lang="en-US" sz="1800" dirty="0"/>
          </a:p>
        </p:txBody>
      </p:sp>
      <p:pic>
        <p:nvPicPr>
          <p:cNvPr id="8" name="图片 7" descr="图片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302250" y="1349375"/>
            <a:ext cx="3410585" cy="332486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3768725" y="1267460"/>
            <a:ext cx="1140460" cy="3491230"/>
            <a:chOff x="6218" y="2241"/>
            <a:chExt cx="1796" cy="5498"/>
          </a:xfrm>
        </p:grpSpPr>
        <p:pic>
          <p:nvPicPr>
            <p:cNvPr id="2" name="图片 1" descr="web-app front p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18" y="2241"/>
              <a:ext cx="1796" cy="1114"/>
            </a:xfrm>
            <a:prstGeom prst="rect">
              <a:avLst/>
            </a:prstGeom>
          </p:spPr>
        </p:pic>
        <p:pic>
          <p:nvPicPr>
            <p:cNvPr id="5" name="图片 4" descr="Hardware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rcRect t="8255" b="12529"/>
            <a:stretch>
              <a:fillRect/>
            </a:stretch>
          </p:blipFill>
          <p:spPr>
            <a:xfrm>
              <a:off x="6330" y="4295"/>
              <a:ext cx="1410" cy="1206"/>
            </a:xfrm>
            <a:prstGeom prst="rect">
              <a:avLst/>
            </a:prstGeom>
          </p:spPr>
        </p:pic>
        <p:pic>
          <p:nvPicPr>
            <p:cNvPr id="3" name="图片 2" descr="FLIR Ax8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6330" y="6218"/>
              <a:ext cx="1521" cy="1521"/>
            </a:xfrm>
            <a:prstGeom prst="rect">
              <a:avLst/>
            </a:prstGeom>
          </p:spPr>
        </p:pic>
        <p:sp>
          <p:nvSpPr>
            <p:cNvPr id="9" name="下箭头 8"/>
            <p:cNvSpPr/>
            <p:nvPr/>
          </p:nvSpPr>
          <p:spPr>
            <a:xfrm>
              <a:off x="6904" y="3451"/>
              <a:ext cx="283" cy="74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下箭头 9"/>
            <p:cNvSpPr/>
            <p:nvPr>
              <p:custDataLst>
                <p:tags r:id="rId10"/>
              </p:custDataLst>
            </p:nvPr>
          </p:nvSpPr>
          <p:spPr>
            <a:xfrm>
              <a:off x="6904" y="5748"/>
              <a:ext cx="283" cy="62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 rot="21600000">
            <a:off x="292608" y="239268"/>
            <a:ext cx="8552688" cy="896111"/>
            <a:chOff x="0" y="0"/>
            <a:chExt cx="8552688" cy="896111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1600000">
              <a:off x="0" y="0"/>
              <a:ext cx="8552688" cy="896111"/>
            </a:xfrm>
            <a:prstGeom prst="rect">
              <a:avLst/>
            </a:prstGeom>
          </p:spPr>
        </p:pic>
        <p:sp>
          <p:nvSpPr>
            <p:cNvPr id="13" name="textbox 13"/>
            <p:cNvSpPr/>
            <p:nvPr/>
          </p:nvSpPr>
          <p:spPr>
            <a:xfrm>
              <a:off x="-12700" y="-12700"/>
              <a:ext cx="8578215" cy="99186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2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21000"/>
                </a:lnSpc>
              </a:pPr>
              <a:endParaRPr lang="en-US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96875" algn="l" rtl="0" eaLnBrk="0">
                <a:lnSpc>
                  <a:spcPct val="73000"/>
                </a:lnSpc>
              </a:pPr>
              <a:r>
                <a:rPr lang="en-US" sz="2400" spc="-20" dirty="0">
                  <a:solidFill>
                    <a:srgbClr val="FFFFFF">
                      <a:alpha val="100000"/>
                    </a:srgbClr>
                  </a:solidFill>
                  <a:latin typeface="Arial" panose="020B0604020202020204" pitchFamily="34" charset="0"/>
                  <a:ea typeface="Calibri" panose="020F0502020204030204"/>
                  <a:cs typeface="Arial" panose="020B0604020202020204" pitchFamily="34" charset="0"/>
                </a:rPr>
                <a:t>Project Demo: Deployment</a:t>
              </a: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box 4"/>
          <p:cNvSpPr/>
          <p:nvPr>
            <p:custDataLst>
              <p:tags r:id="rId2"/>
            </p:custDataLst>
          </p:nvPr>
        </p:nvSpPr>
        <p:spPr>
          <a:xfrm>
            <a:off x="464185" y="1349375"/>
            <a:ext cx="3798570" cy="340931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107000"/>
              </a:lnSpc>
            </a:pPr>
            <a:endParaRPr lang="en-US" altLang="en-US" sz="600" dirty="0"/>
          </a:p>
          <a:p>
            <a:pPr marL="298450" indent="-285750" algn="l" rtl="0" eaLnBrk="0">
              <a:lnSpc>
                <a:spcPct val="79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en-US" sz="1800" b="1" dirty="0"/>
              <a:t>Web-APP</a:t>
            </a:r>
            <a:endParaRPr lang="en-US" sz="1800" b="1" dirty="0"/>
          </a:p>
          <a:p>
            <a:pPr marL="12700" algn="l" rtl="0" eaLnBrk="0">
              <a:lnSpc>
                <a:spcPct val="79000"/>
              </a:lnSpc>
              <a:spcBef>
                <a:spcPts val="5"/>
              </a:spcBef>
            </a:pPr>
            <a:endParaRPr lang="en-US" sz="1800" dirty="0"/>
          </a:p>
          <a:p>
            <a:pPr marL="12700" algn="l" rtl="0" eaLnBrk="0">
              <a:lnSpc>
                <a:spcPct val="79000"/>
              </a:lnSpc>
              <a:spcBef>
                <a:spcPts val="5"/>
              </a:spcBef>
            </a:pPr>
            <a:endParaRPr lang="en-US" sz="1800" dirty="0"/>
          </a:p>
          <a:p>
            <a:pPr marL="12700" algn="l" rtl="0" eaLnBrk="0">
              <a:lnSpc>
                <a:spcPct val="79000"/>
              </a:lnSpc>
              <a:spcBef>
                <a:spcPts val="5"/>
              </a:spcBef>
            </a:pPr>
            <a:endParaRPr lang="en-US" sz="1800" dirty="0"/>
          </a:p>
          <a:p>
            <a:pPr marL="12700" algn="l" rtl="0" eaLnBrk="0">
              <a:lnSpc>
                <a:spcPct val="79000"/>
              </a:lnSpc>
              <a:spcBef>
                <a:spcPts val="5"/>
              </a:spcBef>
            </a:pPr>
            <a:endParaRPr lang="en-US" sz="1800" dirty="0"/>
          </a:p>
          <a:p>
            <a:pPr marL="12700" algn="l" rtl="0" eaLnBrk="0">
              <a:lnSpc>
                <a:spcPct val="79000"/>
              </a:lnSpc>
              <a:spcBef>
                <a:spcPts val="5"/>
              </a:spcBef>
            </a:pPr>
            <a:endParaRPr lang="en-US" sz="1800" dirty="0"/>
          </a:p>
          <a:p>
            <a:pPr marL="298450" indent="-285750" algn="l" rtl="0" eaLnBrk="0">
              <a:lnSpc>
                <a:spcPct val="79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Farmbot OS</a:t>
            </a:r>
            <a:endParaRPr lang="en-US" sz="1800" dirty="0"/>
          </a:p>
          <a:p>
            <a:pPr marL="12700" algn="l" rtl="0" eaLnBrk="0">
              <a:lnSpc>
                <a:spcPct val="79000"/>
              </a:lnSpc>
              <a:spcBef>
                <a:spcPts val="5"/>
              </a:spcBef>
            </a:pPr>
            <a:endParaRPr lang="en-US" sz="1800" dirty="0"/>
          </a:p>
          <a:p>
            <a:pPr marL="12700" algn="l" rtl="0" eaLnBrk="0">
              <a:lnSpc>
                <a:spcPct val="79000"/>
              </a:lnSpc>
              <a:spcBef>
                <a:spcPts val="5"/>
              </a:spcBef>
            </a:pPr>
            <a:endParaRPr lang="en-US" sz="1800" dirty="0"/>
          </a:p>
          <a:p>
            <a:pPr marL="12700" algn="l" rtl="0" eaLnBrk="0">
              <a:lnSpc>
                <a:spcPct val="79000"/>
              </a:lnSpc>
              <a:spcBef>
                <a:spcPts val="5"/>
              </a:spcBef>
            </a:pPr>
            <a:endParaRPr lang="en-US" sz="1800" dirty="0"/>
          </a:p>
          <a:p>
            <a:pPr marL="12700" algn="l" rtl="0" eaLnBrk="0">
              <a:lnSpc>
                <a:spcPct val="79000"/>
              </a:lnSpc>
              <a:spcBef>
                <a:spcPts val="5"/>
              </a:spcBef>
            </a:pPr>
            <a:endParaRPr lang="en-US" sz="1800" dirty="0"/>
          </a:p>
          <a:p>
            <a:pPr marL="12700" algn="l" rtl="0" eaLnBrk="0">
              <a:lnSpc>
                <a:spcPct val="79000"/>
              </a:lnSpc>
              <a:spcBef>
                <a:spcPts val="5"/>
              </a:spcBef>
            </a:pPr>
            <a:endParaRPr lang="en-US" sz="1800" dirty="0"/>
          </a:p>
          <a:p>
            <a:pPr marL="298450" indent="-285750" algn="l" rtl="0" eaLnBrk="0">
              <a:lnSpc>
                <a:spcPct val="79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Thermal Camera</a:t>
            </a:r>
            <a:endParaRPr lang="en-US" sz="1800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987675" y="1584960"/>
            <a:ext cx="4737100" cy="253873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900420" y="2751455"/>
            <a:ext cx="2559685" cy="18408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46375" y="1252220"/>
            <a:ext cx="4062095" cy="286766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21600000">
            <a:off x="292608" y="239268"/>
            <a:ext cx="8552688" cy="896111"/>
            <a:chOff x="0" y="0"/>
            <a:chExt cx="8552688" cy="896111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8552688" cy="896111"/>
            </a:xfrm>
            <a:prstGeom prst="rect">
              <a:avLst/>
            </a:prstGeom>
          </p:spPr>
        </p:pic>
        <p:sp>
          <p:nvSpPr>
            <p:cNvPr id="13" name="textbox 13"/>
            <p:cNvSpPr/>
            <p:nvPr/>
          </p:nvSpPr>
          <p:spPr>
            <a:xfrm>
              <a:off x="-12700" y="-12700"/>
              <a:ext cx="8578215" cy="99186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2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21000"/>
                </a:lnSpc>
              </a:pPr>
              <a:endParaRPr lang="en-US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96875" algn="l" rtl="0" eaLnBrk="0">
                <a:lnSpc>
                  <a:spcPct val="73000"/>
                </a:lnSpc>
              </a:pPr>
              <a:r>
                <a:rPr lang="en-US" sz="2400" spc="-20" dirty="0">
                  <a:solidFill>
                    <a:srgbClr val="FFFFFF">
                      <a:alpha val="100000"/>
                    </a:srgbClr>
                  </a:solidFill>
                  <a:latin typeface="Arial" panose="020B0604020202020204" pitchFamily="34" charset="0"/>
                  <a:ea typeface="Calibri" panose="020F0502020204030204"/>
                  <a:cs typeface="Arial" panose="020B0604020202020204" pitchFamily="34" charset="0"/>
                </a:rPr>
                <a:t>Project Demo: Deployment</a:t>
              </a: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box 4"/>
          <p:cNvSpPr/>
          <p:nvPr>
            <p:custDataLst>
              <p:tags r:id="rId4"/>
            </p:custDataLst>
          </p:nvPr>
        </p:nvSpPr>
        <p:spPr>
          <a:xfrm>
            <a:off x="464185" y="1349375"/>
            <a:ext cx="3798570" cy="340931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107000"/>
              </a:lnSpc>
            </a:pPr>
            <a:endParaRPr lang="en-US" altLang="en-US" sz="600" dirty="0"/>
          </a:p>
          <a:p>
            <a:pPr marL="298450" indent="-285750" algn="l" rtl="0" eaLnBrk="0">
              <a:lnSpc>
                <a:spcPct val="79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Web-APP</a:t>
            </a:r>
            <a:endParaRPr lang="en-US" sz="1800" dirty="0"/>
          </a:p>
          <a:p>
            <a:pPr marL="12700" algn="l" rtl="0" eaLnBrk="0">
              <a:lnSpc>
                <a:spcPct val="79000"/>
              </a:lnSpc>
              <a:spcBef>
                <a:spcPts val="5"/>
              </a:spcBef>
            </a:pPr>
            <a:endParaRPr lang="en-US" sz="1800" dirty="0"/>
          </a:p>
          <a:p>
            <a:pPr marL="12700" algn="l" rtl="0" eaLnBrk="0">
              <a:lnSpc>
                <a:spcPct val="79000"/>
              </a:lnSpc>
              <a:spcBef>
                <a:spcPts val="5"/>
              </a:spcBef>
            </a:pPr>
            <a:endParaRPr lang="en-US" sz="1800" dirty="0"/>
          </a:p>
          <a:p>
            <a:pPr marL="12700" algn="l" rtl="0" eaLnBrk="0">
              <a:lnSpc>
                <a:spcPct val="79000"/>
              </a:lnSpc>
              <a:spcBef>
                <a:spcPts val="5"/>
              </a:spcBef>
            </a:pPr>
            <a:endParaRPr lang="en-US" sz="1800" dirty="0"/>
          </a:p>
          <a:p>
            <a:pPr marL="12700" algn="l" rtl="0" eaLnBrk="0">
              <a:lnSpc>
                <a:spcPct val="79000"/>
              </a:lnSpc>
              <a:spcBef>
                <a:spcPts val="5"/>
              </a:spcBef>
            </a:pPr>
            <a:endParaRPr lang="en-US" sz="1800" dirty="0"/>
          </a:p>
          <a:p>
            <a:pPr marL="12700" algn="l" rtl="0" eaLnBrk="0">
              <a:lnSpc>
                <a:spcPct val="79000"/>
              </a:lnSpc>
              <a:spcBef>
                <a:spcPts val="5"/>
              </a:spcBef>
            </a:pPr>
            <a:endParaRPr lang="en-US" sz="1800" dirty="0"/>
          </a:p>
          <a:p>
            <a:pPr marL="298450" indent="-285750" algn="l" rtl="0" eaLnBrk="0">
              <a:lnSpc>
                <a:spcPct val="79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en-US" sz="1800" b="1" dirty="0"/>
              <a:t>Farmbot OS</a:t>
            </a:r>
            <a:endParaRPr lang="en-US" sz="1800" b="1" dirty="0"/>
          </a:p>
          <a:p>
            <a:pPr marL="12700" algn="l" rtl="0" eaLnBrk="0">
              <a:lnSpc>
                <a:spcPct val="79000"/>
              </a:lnSpc>
              <a:spcBef>
                <a:spcPts val="5"/>
              </a:spcBef>
            </a:pPr>
            <a:endParaRPr lang="en-US" sz="1800" dirty="0"/>
          </a:p>
          <a:p>
            <a:pPr marL="12700" algn="l" rtl="0" eaLnBrk="0">
              <a:lnSpc>
                <a:spcPct val="79000"/>
              </a:lnSpc>
              <a:spcBef>
                <a:spcPts val="5"/>
              </a:spcBef>
            </a:pPr>
            <a:endParaRPr lang="en-US" sz="1800" dirty="0"/>
          </a:p>
          <a:p>
            <a:pPr marL="12700" algn="l" rtl="0" eaLnBrk="0">
              <a:lnSpc>
                <a:spcPct val="79000"/>
              </a:lnSpc>
              <a:spcBef>
                <a:spcPts val="5"/>
              </a:spcBef>
            </a:pPr>
            <a:endParaRPr lang="en-US" sz="1800" dirty="0"/>
          </a:p>
          <a:p>
            <a:pPr marL="12700" algn="l" rtl="0" eaLnBrk="0">
              <a:lnSpc>
                <a:spcPct val="79000"/>
              </a:lnSpc>
              <a:spcBef>
                <a:spcPts val="5"/>
              </a:spcBef>
            </a:pPr>
            <a:endParaRPr lang="en-US" sz="1800" dirty="0"/>
          </a:p>
          <a:p>
            <a:pPr marL="12700" algn="l" rtl="0" eaLnBrk="0">
              <a:lnSpc>
                <a:spcPct val="79000"/>
              </a:lnSpc>
              <a:spcBef>
                <a:spcPts val="5"/>
              </a:spcBef>
            </a:pPr>
            <a:endParaRPr lang="en-US" sz="1800" dirty="0"/>
          </a:p>
          <a:p>
            <a:pPr marL="298450" indent="-285750" algn="l" rtl="0" eaLnBrk="0">
              <a:lnSpc>
                <a:spcPct val="79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Thermal Camera</a:t>
            </a:r>
            <a:endParaRPr lang="en-US" sz="1800" dirty="0"/>
          </a:p>
        </p:txBody>
      </p:sp>
      <p:pic>
        <p:nvPicPr>
          <p:cNvPr id="2" name="图片 1" descr="COnnec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825" y="3355340"/>
            <a:ext cx="1758315" cy="1271905"/>
          </a:xfrm>
          <a:prstGeom prst="rect">
            <a:avLst/>
          </a:prstGeom>
        </p:spPr>
      </p:pic>
      <p:pic>
        <p:nvPicPr>
          <p:cNvPr id="5" name="图片 4" descr="Hardware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t="8255" b="12529"/>
          <a:stretch>
            <a:fillRect/>
          </a:stretch>
        </p:blipFill>
        <p:spPr>
          <a:xfrm>
            <a:off x="6981825" y="1273175"/>
            <a:ext cx="1758950" cy="18573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r="76185"/>
          <a:stretch>
            <a:fillRect/>
          </a:stretch>
        </p:blipFill>
        <p:spPr>
          <a:xfrm>
            <a:off x="4346575" y="1412240"/>
            <a:ext cx="1892935" cy="10096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780030" y="4092575"/>
            <a:ext cx="4028440" cy="53467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0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PP_MARK_KEY" val="cc0ed469-08d1-4380-9d1b-71fbded64b75"/>
  <p:tag name="COMMONDATA" val="eyJoZGlkIjoiYjdmMDM0MzYxNWEyNDI2ZjYzMzI4NzcyNDk4MmFjNTMifQ=="/>
</p:tagLst>
</file>

<file path=ppt/tags/tag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1682</Words>
  <Application>WPS 演示</Application>
  <PresentationFormat/>
  <Paragraphs>191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Arial</vt:lpstr>
      <vt:lpstr>宋体</vt:lpstr>
      <vt:lpstr>Wingdings</vt:lpstr>
      <vt:lpstr>Times New Roman</vt:lpstr>
      <vt:lpstr>Arial</vt:lpstr>
      <vt:lpstr>Calibri</vt:lpstr>
      <vt:lpstr>微软雅黑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隐匿的黑蔷薇</cp:lastModifiedBy>
  <cp:revision>27</cp:revision>
  <dcterms:created xsi:type="dcterms:W3CDTF">2023-05-18T11:12:00Z</dcterms:created>
  <dcterms:modified xsi:type="dcterms:W3CDTF">2023-05-22T01:05:55Z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wqlLaW5nc29mdCBQREYgdG8gV1BTIDgw</vt:lpwstr>
  </property>
  <property fmtid="{D5CDD505-2E9C-101B-9397-08002B2CF9AE}" pid="3" name="Created">
    <vt:filetime>2023-05-21T08:37:45Z</vt:filetime>
  </property>
  <property fmtid="{D5CDD505-2E9C-101B-9397-08002B2CF9AE}" pid="4" name="ICV">
    <vt:lpwstr>974DEB8FC0C5402E99FCA0AAE1A1D480_12</vt:lpwstr>
  </property>
  <property fmtid="{D5CDD505-2E9C-101B-9397-08002B2CF9AE}" pid="5" name="KSOProductBuildVer">
    <vt:lpwstr>2052-11.1.0.14309</vt:lpwstr>
  </property>
</Properties>
</file>